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rts/chart1.xml" ContentType="application/vnd.openxmlformats-officedocument.drawingml.chart+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6"/>
  </p:notesMasterIdLst>
  <p:sldIdLst>
    <p:sldId id="256" r:id="rId2"/>
    <p:sldId id="257" r:id="rId3"/>
    <p:sldId id="264" r:id="rId4"/>
    <p:sldId id="583" r:id="rId5"/>
    <p:sldId id="284" r:id="rId6"/>
    <p:sldId id="537" r:id="rId7"/>
    <p:sldId id="505" r:id="rId8"/>
    <p:sldId id="547" r:id="rId9"/>
    <p:sldId id="564" r:id="rId10"/>
    <p:sldId id="295" r:id="rId11"/>
    <p:sldId id="539" r:id="rId12"/>
    <p:sldId id="543" r:id="rId13"/>
    <p:sldId id="565" r:id="rId14"/>
    <p:sldId id="550" r:id="rId15"/>
    <p:sldId id="566" r:id="rId16"/>
    <p:sldId id="567" r:id="rId17"/>
    <p:sldId id="568" r:id="rId18"/>
    <p:sldId id="572" r:id="rId19"/>
    <p:sldId id="299" r:id="rId20"/>
    <p:sldId id="573" r:id="rId21"/>
    <p:sldId id="574" r:id="rId22"/>
    <p:sldId id="575" r:id="rId23"/>
    <p:sldId id="576" r:id="rId24"/>
    <p:sldId id="577" r:id="rId25"/>
    <p:sldId id="283" r:id="rId26"/>
    <p:sldId id="578" r:id="rId27"/>
    <p:sldId id="584" r:id="rId28"/>
    <p:sldId id="258" r:id="rId29"/>
    <p:sldId id="563" r:id="rId30"/>
    <p:sldId id="581" r:id="rId31"/>
    <p:sldId id="262" r:id="rId32"/>
    <p:sldId id="263" r:id="rId33"/>
    <p:sldId id="571" r:id="rId34"/>
    <p:sldId id="296" r:id="rId35"/>
    <p:sldId id="579" r:id="rId36"/>
    <p:sldId id="569" r:id="rId37"/>
    <p:sldId id="585" r:id="rId38"/>
    <p:sldId id="580" r:id="rId39"/>
    <p:sldId id="582" r:id="rId40"/>
    <p:sldId id="278" r:id="rId41"/>
    <p:sldId id="282" r:id="rId42"/>
    <p:sldId id="279" r:id="rId43"/>
    <p:sldId id="570" r:id="rId44"/>
    <p:sldId id="559" r:id="rId4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264"/>
            <p14:sldId id="583"/>
            <p14:sldId id="284"/>
            <p14:sldId id="537"/>
            <p14:sldId id="505"/>
            <p14:sldId id="547"/>
            <p14:sldId id="564"/>
            <p14:sldId id="295"/>
            <p14:sldId id="539"/>
            <p14:sldId id="543"/>
            <p14:sldId id="565"/>
            <p14:sldId id="550"/>
            <p14:sldId id="566"/>
            <p14:sldId id="567"/>
            <p14:sldId id="568"/>
            <p14:sldId id="572"/>
            <p14:sldId id="299"/>
            <p14:sldId id="573"/>
            <p14:sldId id="574"/>
            <p14:sldId id="575"/>
            <p14:sldId id="576"/>
            <p14:sldId id="577"/>
            <p14:sldId id="283"/>
            <p14:sldId id="578"/>
            <p14:sldId id="584"/>
            <p14:sldId id="258"/>
            <p14:sldId id="563"/>
            <p14:sldId id="581"/>
            <p14:sldId id="262"/>
            <p14:sldId id="263"/>
            <p14:sldId id="571"/>
            <p14:sldId id="296"/>
            <p14:sldId id="579"/>
            <p14:sldId id="569"/>
            <p14:sldId id="585"/>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9CAF16-CD9A-4EA6-BA48-051029A662F2}" v="2" dt="2024-10-09T15:55:45.0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75118" autoAdjust="0"/>
  </p:normalViewPr>
  <p:slideViewPr>
    <p:cSldViewPr snapToGrid="0">
      <p:cViewPr varScale="1">
        <p:scale>
          <a:sx n="29" d="100"/>
          <a:sy n="29" d="100"/>
        </p:scale>
        <p:origin x="720" y="-72"/>
      </p:cViewPr>
      <p:guideLst/>
    </p:cSldViewPr>
  </p:slideViewPr>
  <p:notesTextViewPr>
    <p:cViewPr>
      <p:scale>
        <a:sx n="1" d="1"/>
        <a:sy n="1" d="1"/>
      </p:scale>
      <p:origin x="0" y="0"/>
    </p:cViewPr>
  </p:notesTextViewPr>
  <p:sorterViewPr>
    <p:cViewPr>
      <p:scale>
        <a:sx n="67" d="100"/>
        <a:sy n="67" d="100"/>
      </p:scale>
      <p:origin x="0" y="-2686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docChgLst>
    <pc:chgData name="Mitchell Wand" userId="de9b44c55c049659" providerId="LiveId" clId="{D49CAF16-CD9A-4EA6-BA48-051029A662F2}"/>
    <pc:docChg chg="modSld">
      <pc:chgData name="Mitchell Wand" userId="de9b44c55c049659" providerId="LiveId" clId="{D49CAF16-CD9A-4EA6-BA48-051029A662F2}" dt="2024-10-09T15:57:38.028" v="337" actId="20577"/>
      <pc:docMkLst>
        <pc:docMk/>
      </pc:docMkLst>
      <pc:sldChg chg="modNotesTx">
        <pc:chgData name="Mitchell Wand" userId="de9b44c55c049659" providerId="LiveId" clId="{D49CAF16-CD9A-4EA6-BA48-051029A662F2}" dt="2024-10-09T15:43:08.495" v="217" actId="20577"/>
        <pc:sldMkLst>
          <pc:docMk/>
          <pc:sldMk cId="0" sldId="264"/>
        </pc:sldMkLst>
      </pc:sldChg>
      <pc:sldChg chg="modSp mod">
        <pc:chgData name="Mitchell Wand" userId="de9b44c55c049659" providerId="LiveId" clId="{D49CAF16-CD9A-4EA6-BA48-051029A662F2}" dt="2024-10-09T15:44:29.789" v="218" actId="13926"/>
        <pc:sldMkLst>
          <pc:docMk/>
          <pc:sldMk cId="3647141193" sldId="539"/>
        </pc:sldMkLst>
        <pc:spChg chg="mod">
          <ac:chgData name="Mitchell Wand" userId="de9b44c55c049659" providerId="LiveId" clId="{D49CAF16-CD9A-4EA6-BA48-051029A662F2}" dt="2024-10-09T15:44:29.789" v="218" actId="13926"/>
          <ac:spMkLst>
            <pc:docMk/>
            <pc:sldMk cId="3647141193" sldId="539"/>
            <ac:spMk id="7" creationId="{D6A187FB-4659-C9FC-B3D1-A3173184467D}"/>
          </ac:spMkLst>
        </pc:spChg>
      </pc:sldChg>
      <pc:sldChg chg="addSp modSp mod">
        <pc:chgData name="Mitchell Wand" userId="de9b44c55c049659" providerId="LiveId" clId="{D49CAF16-CD9A-4EA6-BA48-051029A662F2}" dt="2024-10-09T15:57:38.028" v="337" actId="20577"/>
        <pc:sldMkLst>
          <pc:docMk/>
          <pc:sldMk cId="3945841403" sldId="566"/>
        </pc:sldMkLst>
        <pc:spChg chg="mod">
          <ac:chgData name="Mitchell Wand" userId="de9b44c55c049659" providerId="LiveId" clId="{D49CAF16-CD9A-4EA6-BA48-051029A662F2}" dt="2024-10-09T15:57:38.028" v="337" actId="20577"/>
          <ac:spMkLst>
            <pc:docMk/>
            <pc:sldMk cId="3945841403" sldId="566"/>
            <ac:spMk id="4" creationId="{E98ECAC4-0EC4-3EC6-8BAA-089D323123A0}"/>
          </ac:spMkLst>
        </pc:spChg>
        <pc:spChg chg="add mod">
          <ac:chgData name="Mitchell Wand" userId="de9b44c55c049659" providerId="LiveId" clId="{D49CAF16-CD9A-4EA6-BA48-051029A662F2}" dt="2024-10-09T15:55:40.636" v="277" actId="1076"/>
          <ac:spMkLst>
            <pc:docMk/>
            <pc:sldMk cId="3945841403" sldId="566"/>
            <ac:spMk id="9" creationId="{113A192E-7BEA-27C7-6DAE-5523391E818F}"/>
          </ac:spMkLst>
        </pc:spChg>
        <pc:cxnChg chg="add mod">
          <ac:chgData name="Mitchell Wand" userId="de9b44c55c049659" providerId="LiveId" clId="{D49CAF16-CD9A-4EA6-BA48-051029A662F2}" dt="2024-10-09T15:56:19.757" v="283" actId="14100"/>
          <ac:cxnSpMkLst>
            <pc:docMk/>
            <pc:sldMk cId="3945841403" sldId="566"/>
            <ac:cxnSpMk id="10" creationId="{7E56B4A9-F070-22BD-9CCF-64E28FEED8D5}"/>
          </ac:cxnSpMkLst>
        </pc:cxn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We'll talk about all three of these today.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10/9/2024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You could test the Producer Clock with a hand-built test double (a "fake")</a:t>
            </a:r>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15423723" cy="4524315"/>
          </a:xfrm>
          <a:prstGeom prst="rect">
            <a:avLst/>
          </a:prstGeom>
          <a:noFill/>
          <a:ln w="381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3" name="Arrow: Left 2">
            <a:extLst>
              <a:ext uri="{FF2B5EF4-FFF2-40B4-BE49-F238E27FC236}">
                <a16:creationId xmlns:a16="http://schemas.microsoft.com/office/drawing/2014/main" id="{CB5590C2-AE33-3210-83C7-FCCD0A5A849B}"/>
              </a:ext>
            </a:extLst>
          </p:cNvPr>
          <p:cNvSpPr/>
          <p:nvPr/>
        </p:nvSpPr>
        <p:spPr>
          <a:xfrm>
            <a:off x="17912575" y="9236131"/>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fake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highlight>
                  <a:srgbClr val="FFFF00"/>
                </a:highligh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listener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You can mock Classes and Interfaces using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2030185" y="3049040"/>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have been </a:t>
            </a:r>
            <a:r>
              <a:rPr lang="en-US" sz="2700">
                <a:solidFill>
                  <a:srgbClr val="067D17"/>
                </a:solidFill>
                <a:effectLst/>
                <a:latin typeface="Consolas" panose="020B0609020204030204" pitchFamily="49" charset="0"/>
                <a:cs typeface="Consolas" panose="020B0609020204030204" pitchFamily="49" charset="0"/>
              </a:rPr>
              <a:t>notified with 1</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have been notified with 1 and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
        <p:nvSpPr>
          <p:cNvPr id="7" name="Rectangle 6">
            <a:extLst>
              <a:ext uri="{FF2B5EF4-FFF2-40B4-BE49-F238E27FC236}">
                <a16:creationId xmlns:a16="http://schemas.microsoft.com/office/drawing/2014/main" id="{B751934A-C3ED-CA99-8C73-96A7970CCB36}"/>
              </a:ext>
            </a:extLst>
          </p:cNvPr>
          <p:cNvSpPr/>
          <p:nvPr/>
        </p:nvSpPr>
        <p:spPr>
          <a:xfrm>
            <a:off x="7851260" y="6942487"/>
            <a:ext cx="6880429" cy="926139"/>
          </a:xfrm>
          <a:prstGeom prst="rect">
            <a:avLst/>
          </a:prstGeom>
          <a:no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9" name="Rectangle 8">
            <a:extLst>
              <a:ext uri="{FF2B5EF4-FFF2-40B4-BE49-F238E27FC236}">
                <a16:creationId xmlns:a16="http://schemas.microsoft.com/office/drawing/2014/main" id="{113A192E-7BEA-27C7-6DAE-5523391E818F}"/>
              </a:ext>
            </a:extLst>
          </p:cNvPr>
          <p:cNvSpPr/>
          <p:nvPr/>
        </p:nvSpPr>
        <p:spPr>
          <a:xfrm>
            <a:off x="16433013" y="5454650"/>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Construct a mock listener</a:t>
            </a:r>
          </a:p>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(1 line!)</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10" name="Straight Connector 9">
            <a:extLst>
              <a:ext uri="{FF2B5EF4-FFF2-40B4-BE49-F238E27FC236}">
                <a16:creationId xmlns:a16="http://schemas.microsoft.com/office/drawing/2014/main" id="{7E56B4A9-F070-22BD-9CCF-64E28FEED8D5}"/>
              </a:ext>
            </a:extLst>
          </p:cNvPr>
          <p:cNvCxnSpPr>
            <a:cxnSpLocks/>
            <a:stCxn id="9" idx="1"/>
          </p:cNvCxnSpPr>
          <p:nvPr/>
        </p:nvCxnSpPr>
        <p:spPr>
          <a:xfrm flipH="1" flipV="1">
            <a:off x="10058400" y="5454650"/>
            <a:ext cx="6374613" cy="769441"/>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5083EE-C5BC-3945-7144-881820EDAAC0}"/>
              </a:ext>
            </a:extLst>
          </p:cNvPr>
          <p:cNvSpPr>
            <a:spLocks noGrp="1"/>
          </p:cNvSpPr>
          <p:nvPr>
            <p:ph type="title"/>
          </p:nvPr>
        </p:nvSpPr>
        <p:spPr/>
        <p:txBody>
          <a:bodyPr/>
          <a:lstStyle/>
          <a:p>
            <a:r>
              <a:rPr lang="en-US" dirty="0"/>
              <a:t>Integration Testing</a:t>
            </a:r>
          </a:p>
        </p:txBody>
      </p:sp>
      <p:sp>
        <p:nvSpPr>
          <p:cNvPr id="3" name="Text Placeholder 2">
            <a:extLst>
              <a:ext uri="{FF2B5EF4-FFF2-40B4-BE49-F238E27FC236}">
                <a16:creationId xmlns:a16="http://schemas.microsoft.com/office/drawing/2014/main" id="{45862654-8DA9-7F06-CD01-4ABC4AAA61AB}"/>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0559378"/>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lang="en-US" dirty="0"/>
              <a:t>Unit Testing</a:t>
            </a:r>
            <a:endParaRPr dirty="0"/>
          </a:p>
          <a:p>
            <a:pPr marL="859536" lvl="1" indent="-429768" defTabSz="1719072">
              <a:spcBef>
                <a:spcPts val="900"/>
              </a:spcBef>
              <a:defRPr sz="4512"/>
            </a:pPr>
            <a:r>
              <a:rPr dirty="0"/>
              <a:t>Does the SUT satisfy its specification? </a:t>
            </a:r>
            <a:endParaRPr lang="en-US" dirty="0"/>
          </a:p>
          <a:p>
            <a:pPr marL="429768" indent="-429768" defTabSz="1719072">
              <a:spcBef>
                <a:spcPts val="1800"/>
              </a:spcBef>
              <a:defRPr sz="5264"/>
            </a:pPr>
            <a:r>
              <a:rPr lang="en-US" dirty="0"/>
              <a:t>Integration Testing</a:t>
            </a:r>
          </a:p>
          <a:p>
            <a:pPr marL="963168" lvl="1" indent="-429768" defTabSz="1719072">
              <a:spcBef>
                <a:spcPts val="1800"/>
              </a:spcBef>
              <a:defRPr sz="5264"/>
            </a:pPr>
            <a:r>
              <a:rPr lang="en-US" dirty="0"/>
              <a:t>Do the SUT and its context work correctly </a:t>
            </a:r>
            <a:r>
              <a:rPr lang="en-US" i="1" dirty="0"/>
              <a:t>together</a:t>
            </a:r>
            <a:r>
              <a:rPr lang="en-US" dirty="0"/>
              <a:t>?</a:t>
            </a:r>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normAutofit lnSpcReduction="10000"/>
          </a:bodyPr>
          <a:lstStyle/>
          <a:p>
            <a:r>
              <a:rPr lang="en-US" dirty="0"/>
              <a:t>All at once ("Big Bang")</a:t>
            </a:r>
          </a:p>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32</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Integration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endParaRPr lang="en-US" dirty="0"/>
          </a:p>
          <a:p>
            <a:r>
              <a:rPr lang="en-US" dirty="0"/>
              <a:t>Good tests avoid relying on the order in which the tests are run</a:t>
            </a:r>
            <a:endParaRPr dirty="0"/>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a:t>
            </a:r>
            <a:r>
              <a:rPr lang="en-US" sz="5400" dirty="0"/>
              <a:t>there are mitigations</a:t>
            </a:r>
            <a:r>
              <a:rPr sz="5400" dirty="0"/>
              <a:t>:</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E9B4A-FC34-5EEA-0082-E3830F0A94C6}"/>
              </a:ext>
            </a:extLst>
          </p:cNvPr>
          <p:cNvSpPr>
            <a:spLocks noGrp="1"/>
          </p:cNvSpPr>
          <p:nvPr>
            <p:ph type="title"/>
          </p:nvPr>
        </p:nvSpPr>
        <p:spPr/>
        <p:txBody>
          <a:bodyPr/>
          <a:lstStyle/>
          <a:p>
            <a:r>
              <a:rPr lang="en-US" dirty="0"/>
              <a:t>Acceptance Testing</a:t>
            </a:r>
          </a:p>
        </p:txBody>
      </p:sp>
    </p:spTree>
    <p:extLst>
      <p:ext uri="{BB962C8B-B14F-4D97-AF65-F5344CB8AC3E}">
        <p14:creationId xmlns:p14="http://schemas.microsoft.com/office/powerpoint/2010/main" val="778068275"/>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Acceptance Tests can be formulated as </a:t>
            </a:r>
            <a:r>
              <a:rPr lang="en-US" dirty="0">
                <a:solidFill>
                  <a:srgbClr val="FF0000"/>
                </a:solidFill>
              </a:rPr>
              <a:t>scenarios</a:t>
            </a:r>
            <a:endParaRPr dirty="0">
              <a:solidFill>
                <a:srgbClr val="FF0000"/>
              </a:solidFill>
            </a:endParaRPr>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r>
              <a:rPr lang="en-US" dirty="0"/>
              <a:t>The focus is on treating the application as a black-box</a:t>
            </a:r>
          </a:p>
          <a:p>
            <a:r>
              <a:rPr lang="en-US" dirty="0"/>
              <a:t>Tests may be specified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38</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2F8DBAE-349D-FD8F-3B28-8477832633D9}"/>
              </a:ext>
            </a:extLst>
          </p:cNvPr>
          <p:cNvSpPr>
            <a:spLocks noGrp="1"/>
          </p:cNvSpPr>
          <p:nvPr>
            <p:ph type="title"/>
          </p:nvPr>
        </p:nvSpPr>
        <p:spPr/>
        <p:txBody>
          <a:bodyPr/>
          <a:lstStyle/>
          <a:p>
            <a:r>
              <a:rPr lang="en-US" dirty="0"/>
              <a:t>Unit Testing</a:t>
            </a:r>
          </a:p>
        </p:txBody>
      </p:sp>
    </p:spTree>
    <p:extLst>
      <p:ext uri="{BB962C8B-B14F-4D97-AF65-F5344CB8AC3E}">
        <p14:creationId xmlns:p14="http://schemas.microsoft.com/office/powerpoint/2010/main" val="1053308524"/>
      </p:ext>
    </p:extLst>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unit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a:t>
            </a:r>
            <a:r>
              <a:rPr lang="en-US" dirty="0" err="1"/>
              <a:t>suceedPossible</a:t>
            </a:r>
            <a:r>
              <a:rPr lang="en-US" dirty="0"/>
              <a:t>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2" name="Arrow: Left 1">
            <a:extLst>
              <a:ext uri="{FF2B5EF4-FFF2-40B4-BE49-F238E27FC236}">
                <a16:creationId xmlns:a16="http://schemas.microsoft.com/office/drawing/2014/main" id="{5A6C9EC0-E5A8-7471-5FC8-A2046DCD686B}"/>
              </a:ext>
            </a:extLst>
          </p:cNvPr>
          <p:cNvSpPr/>
          <p:nvPr/>
        </p:nvSpPr>
        <p:spPr>
          <a:xfrm>
            <a:off x="17039062" y="9389327"/>
            <a:ext cx="4795025" cy="1628078"/>
          </a:xfrm>
          <a:prstGeom prst="leftArrow">
            <a:avLst/>
          </a:prstGeom>
          <a:solidFill>
            <a:srgbClr val="FFFF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6</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7</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21453</TotalTime>
  <Words>7195</Words>
  <Application>Microsoft Office PowerPoint</Application>
  <PresentationFormat>Custom</PresentationFormat>
  <Paragraphs>592</Paragraphs>
  <Slides>44</Slides>
  <Notes>35</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Consolas</vt:lpstr>
      <vt:lpstr>Helvetica Neue</vt:lpstr>
      <vt:lpstr>Ink Free</vt:lpstr>
      <vt:lpstr>Verdana</vt:lpstr>
      <vt:lpstr>Office Theme</vt:lpstr>
      <vt:lpstr>CS 4530: Fundamentals of Software Engineering  Module 12: Testing Larger Things</vt:lpstr>
      <vt:lpstr>Learning Objectives for this Lesson</vt:lpstr>
      <vt:lpstr>Why do we test?</vt:lpstr>
      <vt:lpstr>Unit Testing</vt:lpstr>
      <vt:lpstr>What does it mean for a unit test to succeed?</vt:lpstr>
      <vt:lpstr>Story so far: Tests Check Return Values</vt:lpstr>
      <vt:lpstr>Challenge: How to test the ProducerClock?</vt:lpstr>
      <vt:lpstr>Test doubles replace uncontrollable things with things that you do control </vt:lpstr>
      <vt:lpstr>“Test Doubles” Stand In For Other Components</vt:lpstr>
      <vt:lpstr>You could test the Producer Clock with a hand-built test double (a "fake")</vt:lpstr>
      <vt:lpstr>Now we can test using the fake observer</vt:lpstr>
      <vt:lpstr>Does using the fake listener solve the problem?</vt:lpstr>
      <vt:lpstr>Mocks are automated fakes</vt:lpstr>
      <vt:lpstr>You can customize your mock in many ways</vt:lpstr>
      <vt:lpstr>You can mock Classes and Interfaces using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Integration Testing</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Integration Tests can be Flaky</vt:lpstr>
      <vt:lpstr>Flaky Test Example: Async/Wait</vt:lpstr>
      <vt:lpstr>Avoiding the GUI can help reduce flakiness</vt:lpstr>
      <vt:lpstr>“End-to-End” Tests can be Enormous</vt:lpstr>
      <vt:lpstr>Acceptance Testing</vt:lpstr>
      <vt:lpstr>Acceptance Tests can be formulated as scenarios</vt:lpstr>
      <vt:lpstr>But how to make these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60</cp:revision>
  <dcterms:modified xsi:type="dcterms:W3CDTF">2024-10-09T15:57:48Z</dcterms:modified>
</cp:coreProperties>
</file>